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97" r:id="rId4"/>
    <p:sldId id="316" r:id="rId5"/>
    <p:sldId id="317" r:id="rId6"/>
    <p:sldId id="302" r:id="rId7"/>
    <p:sldId id="304" r:id="rId8"/>
    <p:sldId id="306" r:id="rId9"/>
    <p:sldId id="329" r:id="rId10"/>
    <p:sldId id="308" r:id="rId11"/>
    <p:sldId id="330" r:id="rId12"/>
    <p:sldId id="331" r:id="rId13"/>
    <p:sldId id="332" r:id="rId14"/>
    <p:sldId id="333" r:id="rId15"/>
    <p:sldId id="295" r:id="rId16"/>
    <p:sldId id="296" r:id="rId17"/>
    <p:sldId id="323" r:id="rId18"/>
    <p:sldId id="324" r:id="rId19"/>
    <p:sldId id="325" r:id="rId20"/>
    <p:sldId id="322" r:id="rId21"/>
    <p:sldId id="328" r:id="rId22"/>
    <p:sldId id="320" r:id="rId23"/>
    <p:sldId id="319" r:id="rId24"/>
    <p:sldId id="32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673"/>
  </p:normalViewPr>
  <p:slideViewPr>
    <p:cSldViewPr snapToGrid="0" snapToObject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70F3-C3C2-E442-9CB9-E8A280ABEC63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A1DA1-7C48-D542-AD00-5C21BD52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31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5CF21-F764-3146-BBFC-A0DA544B7F3C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7CCC-E261-214F-8991-209BB66E4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50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7CCC-E261-214F-8991-209BB66E46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for prediction</a:t>
            </a:r>
          </a:p>
          <a:p>
            <a:r>
              <a:rPr lang="en-US" dirty="0" smtClean="0"/>
              <a:t>No small scale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7CCC-E261-214F-8991-209BB66E46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large dataset</a:t>
            </a:r>
          </a:p>
          <a:p>
            <a:r>
              <a:rPr lang="en-US" dirty="0" smtClean="0"/>
              <a:t>From many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7CCC-E261-214F-8991-209BB66E46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5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 dirty="0">
              <a:latin typeface="Calibri" charset="0"/>
              <a:ea typeface="ＭＳ Ｐゴシック" charset="0"/>
              <a:cs typeface="맑은 고딕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1371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18288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82BB1341-B322-8946-9430-11816BFC8511}" type="slidenum">
              <a:rPr kumimoji="0" lang="en-US" altLang="ko-KR" sz="1200">
                <a:latin typeface="Calibri" charset="0"/>
              </a:rPr>
              <a:pPr eaLnBrk="1" hangingPunct="1"/>
              <a:t>5</a:t>
            </a:fld>
            <a:endParaRPr kumimoji="0" lang="en-US" altLang="ko-K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7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Fraction of users who</a:t>
            </a:r>
            <a:r>
              <a:rPr lang="en-US" baseline="0" dirty="0" smtClean="0"/>
              <a:t> disclose their demographics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7CCC-E261-214F-8991-209BB66E46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1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37% increase from 50k to 100k, 32% increase from 100k to 150k.</a:t>
            </a:r>
            <a:r>
              <a:rPr lang="en-US" baseline="0" dirty="0" smtClean="0"/>
              <a:t> On average 6% more spending for each 10k more income.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7CCC-E261-214F-8991-209BB66E46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6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7CCC-E261-214F-8991-209BB66E46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6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 dirty="0">
              <a:latin typeface="Calibri" charset="0"/>
              <a:ea typeface="ＭＳ Ｐゴシック" charset="0"/>
              <a:cs typeface="맑은 고딕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4572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9144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1371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18288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82BB1341-B322-8946-9430-11816BFC8511}" type="slidenum">
              <a:rPr kumimoji="0" lang="en-US" altLang="ko-KR" sz="1200">
                <a:latin typeface="Calibri" charset="0"/>
              </a:rPr>
              <a:pPr eaLnBrk="1" hangingPunct="1"/>
              <a:t>22</a:t>
            </a:fld>
            <a:endParaRPr kumimoji="0" lang="en-US" altLang="ko-K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0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8F6A3-AD10-9B46-9DC9-D09C6461947D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4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5A49-9D79-6841-B453-93387A40CE62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6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508D-FC05-6340-BA5E-3E9B0C506E6D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2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7DC9-D260-6F48-AFCE-5E47B058A1DB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1868-9006-3040-9795-A12CF694AB73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C6B9-3331-1347-AFA0-53AD5A8F92C2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9298-F49B-1947-8CEF-4A569B1136EA}" type="datetime1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3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CF1-514B-5241-A00E-BD8094EEE9B8}" type="datetime1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8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89DB-8993-5449-93E5-5CFAACC83BA0}" type="datetime1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3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70C2-448D-FA45-A451-EAABE374A3D8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181C-4866-6B4C-93C8-2A33D015FF50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1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fld id="{9CF0BF24-595E-7747-860A-1B3B1E6BDB3C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fld id="{82FD93C7-95D8-FE4B-98DC-A532D7E28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5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440"/>
            <a:ext cx="7772400" cy="2854492"/>
          </a:xfrm>
        </p:spPr>
        <p:txBody>
          <a:bodyPr>
            <a:normAutofit/>
          </a:bodyPr>
          <a:lstStyle/>
          <a:p>
            <a:r>
              <a:rPr lang="en-US" dirty="0"/>
              <a:t>Portrait of an Online Shopper:</a:t>
            </a:r>
            <a:br>
              <a:rPr lang="en-US" dirty="0"/>
            </a:br>
            <a:r>
              <a:rPr lang="en-US" dirty="0"/>
              <a:t>Understanding and Predicting Consumer Behavior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699" y="2982815"/>
            <a:ext cx="7086601" cy="2370221"/>
          </a:xfrm>
        </p:spPr>
        <p:txBody>
          <a:bodyPr>
            <a:normAutofit fontScale="92500"/>
          </a:bodyPr>
          <a:lstStyle/>
          <a:p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Farshad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Kooti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   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Kristina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Lerman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Luca Aiello</a:t>
            </a:r>
            <a:r>
              <a:rPr lang="sk-SK" sz="3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†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Mihajlo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Grbovic</a:t>
            </a:r>
            <a:r>
              <a:rPr lang="sk-SK" sz="3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†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Nemanja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Djuric</a:t>
            </a:r>
            <a:r>
              <a:rPr lang="sk-SK" sz="3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†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Vladan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Radosavljevic</a:t>
            </a:r>
            <a:r>
              <a:rPr lang="sk-SK" sz="2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†</a:t>
            </a:r>
          </a:p>
          <a:p>
            <a:endParaRPr lang="sk-SK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k-SK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*USC ISI                                   </a:t>
            </a:r>
            <a:r>
              <a:rPr lang="sk-SK" sz="2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†</a:t>
            </a:r>
            <a:r>
              <a:rPr lang="sk-SK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Yahoo! </a:t>
            </a:r>
            <a:r>
              <a:rPr lang="sk-SK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Labs</a:t>
            </a:r>
            <a:r>
              <a:rPr lang="sk-SK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9" y="5720417"/>
            <a:ext cx="2586790" cy="1034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98" y="5843751"/>
            <a:ext cx="1992142" cy="8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1665667" y="1153988"/>
            <a:ext cx="792051" cy="79849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56"/>
            <a:ext cx="8229600" cy="1143000"/>
          </a:xfrm>
        </p:spPr>
        <p:txBody>
          <a:bodyPr/>
          <a:lstStyle/>
          <a:p>
            <a:r>
              <a:rPr lang="en-US" dirty="0" smtClean="0"/>
              <a:t>Limited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222655"/>
            <a:ext cx="5760720" cy="4320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219037"/>
            <a:ext cx="5760720" cy="43205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57200" y="1159100"/>
            <a:ext cx="792051" cy="79849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929" y="132982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$$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6539904" y="1161413"/>
            <a:ext cx="792051" cy="79849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3238" y="133213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$$$</a:t>
            </a:r>
            <a:endParaRPr lang="en-US" sz="2400" dirty="0"/>
          </a:p>
        </p:txBody>
      </p:sp>
      <p:sp>
        <p:nvSpPr>
          <p:cNvPr id="22" name="Oval 21"/>
          <p:cNvSpPr/>
          <p:nvPr/>
        </p:nvSpPr>
        <p:spPr>
          <a:xfrm>
            <a:off x="4026128" y="1161413"/>
            <a:ext cx="792051" cy="79849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09462" y="133213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$$$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49001" y="1324714"/>
            <a:ext cx="47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$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7969085" y="1153988"/>
            <a:ext cx="792051" cy="79849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5298" y="1311835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$$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11" idx="6"/>
            <a:endCxn id="25" idx="2"/>
          </p:cNvCxnSpPr>
          <p:nvPr/>
        </p:nvCxnSpPr>
        <p:spPr>
          <a:xfrm flipV="1">
            <a:off x="1249251" y="1553233"/>
            <a:ext cx="416416" cy="5112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6"/>
            <a:endCxn id="22" idx="2"/>
          </p:cNvCxnSpPr>
          <p:nvPr/>
        </p:nvCxnSpPr>
        <p:spPr>
          <a:xfrm>
            <a:off x="2457718" y="1553233"/>
            <a:ext cx="1568410" cy="7425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6"/>
            <a:endCxn id="19" idx="2"/>
          </p:cNvCxnSpPr>
          <p:nvPr/>
        </p:nvCxnSpPr>
        <p:spPr>
          <a:xfrm>
            <a:off x="4818179" y="1560658"/>
            <a:ext cx="1721725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8" idx="2"/>
          </p:cNvCxnSpPr>
          <p:nvPr/>
        </p:nvCxnSpPr>
        <p:spPr>
          <a:xfrm flipV="1">
            <a:off x="7331955" y="1553233"/>
            <a:ext cx="637130" cy="7425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0162 L 0.6913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44 L -0.43021 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278 L -0.6625 -0.00023 " pathEditMode="relative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528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278 L -0.26042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56"/>
            <a:ext cx="8229600" cy="1143000"/>
          </a:xfrm>
        </p:spPr>
        <p:txBody>
          <a:bodyPr/>
          <a:lstStyle/>
          <a:p>
            <a:r>
              <a:rPr lang="en-US" dirty="0" smtClean="0"/>
              <a:t>Limited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11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0" y="1275347"/>
            <a:ext cx="6316579" cy="4737434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3862137" y="6012781"/>
            <a:ext cx="2875547" cy="5526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FontTx/>
              <a:buNone/>
            </a:pPr>
            <a:r>
              <a:rPr lang="en-US" dirty="0" smtClean="0"/>
              <a:t>5 Purchases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56"/>
            <a:ext cx="8229600" cy="1143000"/>
          </a:xfrm>
        </p:spPr>
        <p:txBody>
          <a:bodyPr/>
          <a:lstStyle/>
          <a:p>
            <a:r>
              <a:rPr lang="en-US" dirty="0"/>
              <a:t>Role of Social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42992"/>
            <a:ext cx="8229600" cy="4525963"/>
          </a:xfrm>
        </p:spPr>
        <p:txBody>
          <a:bodyPr/>
          <a:lstStyle/>
          <a:p>
            <a:r>
              <a:rPr lang="en-US" dirty="0" smtClean="0"/>
              <a:t>Are pairs of users interacted with each other more similar than a random pair?</a:t>
            </a:r>
          </a:p>
          <a:p>
            <a:r>
              <a:rPr lang="en-US" dirty="0" smtClean="0"/>
              <a:t>Cosine similarity of vectors of categories of the purchases.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D93C7-95D8-FE4B-98DC-A532D7E28D1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55975"/>
              </p:ext>
            </p:extLst>
          </p:nvPr>
        </p:nvGraphicFramePr>
        <p:xfrm>
          <a:off x="992116" y="3618378"/>
          <a:ext cx="730197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783"/>
                <a:gridCol w="39241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Pairs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Average</a:t>
                      </a:r>
                      <a:r>
                        <a:rPr lang="en-US" sz="2400" baseline="0" dirty="0" smtClean="0"/>
                        <a:t> cosine similarity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Friends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0.188 (±</a:t>
                      </a:r>
                      <a:r>
                        <a:rPr lang="en-US" sz="2400" baseline="0" dirty="0" smtClean="0"/>
                        <a:t> 0.0001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Random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0.145(±</a:t>
                      </a:r>
                      <a:r>
                        <a:rPr lang="en-US" sz="2400" baseline="0" dirty="0" smtClean="0"/>
                        <a:t> 0.0001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Woman-woman friends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0.192(±</a:t>
                      </a:r>
                      <a:r>
                        <a:rPr lang="en-US" sz="2400" baseline="0" dirty="0" smtClean="0"/>
                        <a:t> 0.0001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Man-man</a:t>
                      </a:r>
                      <a:r>
                        <a:rPr lang="en-US" sz="2400" baseline="0" dirty="0" smtClean="0"/>
                        <a:t> friends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0.186(±</a:t>
                      </a:r>
                      <a:r>
                        <a:rPr lang="en-US" sz="2400" baseline="0" dirty="0" smtClean="0"/>
                        <a:t> 0.0001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Woman-man friends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0.182(±</a:t>
                      </a:r>
                      <a:r>
                        <a:rPr lang="en-US" sz="2400" baseline="0" dirty="0" smtClean="0"/>
                        <a:t> 0.0001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2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56"/>
            <a:ext cx="8229600" cy="1143000"/>
          </a:xfrm>
        </p:spPr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13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D93C7-95D8-FE4B-98DC-A532D7E28D1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0820"/>
            <a:ext cx="8229600" cy="4525963"/>
          </a:xfrm>
        </p:spPr>
        <p:txBody>
          <a:bodyPr/>
          <a:lstStyle/>
          <a:p>
            <a:r>
              <a:rPr lang="en-US" sz="2400" dirty="0"/>
              <a:t>Predicting</a:t>
            </a:r>
          </a:p>
          <a:p>
            <a:pPr lvl="1"/>
            <a:r>
              <a:rPr lang="en-US" sz="2400" dirty="0" smtClean="0"/>
              <a:t>Price of the next item purchased (5 </a:t>
            </a:r>
            <a:r>
              <a:rPr lang="en-US" sz="2400" dirty="0"/>
              <a:t>buckets: </a:t>
            </a:r>
            <a:r>
              <a:rPr lang="en-US" sz="2400" dirty="0" smtClean="0"/>
              <a:t>&lt;$6; &lt;$12; &lt;$20; &lt;$40; $40+)</a:t>
            </a:r>
            <a:endParaRPr lang="en-US" sz="2400" dirty="0"/>
          </a:p>
          <a:p>
            <a:pPr lvl="1"/>
            <a:r>
              <a:rPr lang="en-US" sz="2400" dirty="0" smtClean="0"/>
              <a:t>Time of the next purchase (5 </a:t>
            </a:r>
            <a:r>
              <a:rPr lang="en-US" sz="2400" dirty="0"/>
              <a:t>buckets: </a:t>
            </a:r>
            <a:r>
              <a:rPr lang="en-US" sz="2400" dirty="0" smtClean="0"/>
              <a:t>&lt;1 day; &lt;5 days; &lt;14 days; &lt;33 days; 33 days+)</a:t>
            </a:r>
            <a:endParaRPr lang="en-US" sz="2400" dirty="0"/>
          </a:p>
          <a:p>
            <a:r>
              <a:rPr lang="en-US" sz="2400" dirty="0" smtClean="0"/>
              <a:t>37 features </a:t>
            </a:r>
            <a:r>
              <a:rPr lang="en-US" sz="2400" dirty="0"/>
              <a:t>motivated by </a:t>
            </a:r>
            <a:r>
              <a:rPr lang="en-US" sz="2400" dirty="0" smtClean="0"/>
              <a:t>our </a:t>
            </a:r>
            <a:r>
              <a:rPr lang="en-US" sz="2400" dirty="0"/>
              <a:t>analysis</a:t>
            </a:r>
          </a:p>
          <a:p>
            <a:pPr lvl="1"/>
            <a:r>
              <a:rPr lang="en-US" sz="2400" dirty="0"/>
              <a:t>Previous </a:t>
            </a:r>
            <a:r>
              <a:rPr lang="en-US" sz="2400" dirty="0" smtClean="0"/>
              <a:t>demographics, purchase price history, etc.</a:t>
            </a:r>
            <a:endParaRPr lang="en-US" sz="2400" dirty="0"/>
          </a:p>
          <a:p>
            <a:r>
              <a:rPr lang="en-US" sz="2400" dirty="0"/>
              <a:t>75/25 temporal split</a:t>
            </a:r>
          </a:p>
          <a:p>
            <a:r>
              <a:rPr lang="en-US" sz="2400" dirty="0" smtClean="0"/>
              <a:t>Bayesian Network Classification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56"/>
            <a:ext cx="8229600" cy="1143000"/>
          </a:xfrm>
        </p:spPr>
        <p:txBody>
          <a:bodyPr/>
          <a:lstStyle/>
          <a:p>
            <a:r>
              <a:rPr lang="en-US" dirty="0"/>
              <a:t>Prediction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14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D93C7-95D8-FE4B-98DC-A532D7E28D1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569044"/>
              </p:ext>
            </p:extLst>
          </p:nvPr>
        </p:nvGraphicFramePr>
        <p:xfrm>
          <a:off x="824047" y="1693331"/>
          <a:ext cx="7431310" cy="408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127"/>
                <a:gridCol w="2408349"/>
                <a:gridCol w="2356834"/>
              </a:tblGrid>
              <a:tr h="544286">
                <a:tc>
                  <a:txBody>
                    <a:bodyPr/>
                    <a:lstStyle/>
                    <a:p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Item price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Purchase time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Majority vote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20.7%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22.8%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Previous purchase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29.3%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24.9%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Most used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29.8%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22.2%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Our Classifier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31.0%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Helvetica Neue Light"/>
                          <a:cs typeface="Helvetica Neue Light"/>
                        </a:rPr>
                        <a:t>(+50%)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31.1%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Helvetica Neue Light"/>
                          <a:cs typeface="Helvetica Neue Light"/>
                        </a:rPr>
                        <a:t>(+36%)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AUC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0.611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0.634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RMSE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0.464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 Neue Light"/>
                          <a:cs typeface="Helvetica Neue Light"/>
                        </a:rPr>
                        <a:t>0.427</a:t>
                      </a:r>
                      <a:endParaRPr lang="en-US" sz="24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1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027"/>
            <a:ext cx="8229600" cy="5606717"/>
          </a:xfrm>
        </p:spPr>
        <p:txBody>
          <a:bodyPr>
            <a:normAutofit/>
          </a:bodyPr>
          <a:lstStyle/>
          <a:p>
            <a:r>
              <a:rPr lang="en-US" dirty="0" smtClean="0"/>
              <a:t>Studying online purchase behavior using email confirmations.</a:t>
            </a:r>
          </a:p>
          <a:p>
            <a:r>
              <a:rPr lang="en-US" dirty="0" smtClean="0"/>
              <a:t>Women are more likely to shop online.</a:t>
            </a:r>
          </a:p>
          <a:p>
            <a:r>
              <a:rPr lang="en-US" dirty="0" smtClean="0"/>
              <a:t>Men make more expensive purchases.</a:t>
            </a:r>
          </a:p>
          <a:p>
            <a:r>
              <a:rPr lang="en-US" dirty="0" smtClean="0"/>
              <a:t>People wait longer for a more expensive purchase.</a:t>
            </a:r>
          </a:p>
          <a:p>
            <a:r>
              <a:rPr lang="en-US" dirty="0" smtClean="0"/>
              <a:t>Role of income and homophily/social influence is considerable.</a:t>
            </a:r>
          </a:p>
          <a:p>
            <a:r>
              <a:rPr lang="en-US" dirty="0" smtClean="0"/>
              <a:t>Prediction of time and price of purchases.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9256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4429"/>
            <a:ext cx="82296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150" y="2113442"/>
            <a:ext cx="3009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27" y="1588168"/>
            <a:ext cx="856648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Actual purchases are recorded, unlike click and browsing.</a:t>
            </a:r>
          </a:p>
          <a:p>
            <a:r>
              <a:rPr lang="en-US" dirty="0" smtClean="0"/>
              <a:t>Includes all purchases from different platforms.</a:t>
            </a:r>
          </a:p>
          <a:p>
            <a:r>
              <a:rPr lang="en-US" dirty="0" smtClean="0"/>
              <a:t>Detailed large-scale data with demographics.</a:t>
            </a:r>
          </a:p>
          <a:p>
            <a:r>
              <a:rPr lang="en-US" dirty="0" smtClean="0"/>
              <a:t>Social interactions between shoppers.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98"/>
            <a:ext cx="8229600" cy="1143000"/>
          </a:xfrm>
        </p:spPr>
        <p:txBody>
          <a:bodyPr/>
          <a:lstStyle/>
          <a:p>
            <a:r>
              <a:rPr lang="en-US" dirty="0" smtClean="0"/>
              <a:t>Who makes more purchases?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4242" y="5898316"/>
            <a:ext cx="7435516" cy="760079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Median: men: 6.1 women: 5.8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059863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0098"/>
            <a:ext cx="8987588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Who makes more expensive purchases?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6906" y="5914439"/>
            <a:ext cx="7435516" cy="760079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Median: men: $36 women: $31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53" y="981496"/>
            <a:ext cx="6737684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8" y="287383"/>
            <a:ext cx="8229600" cy="1143000"/>
          </a:xfrm>
        </p:spPr>
        <p:txBody>
          <a:bodyPr/>
          <a:lstStyle/>
          <a:p>
            <a:r>
              <a:rPr lang="en-US" dirty="0" smtClean="0"/>
              <a:t>Online Shopping is on the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8973"/>
            <a:ext cx="8601911" cy="4525963"/>
          </a:xfrm>
        </p:spPr>
        <p:txBody>
          <a:bodyPr>
            <a:normAutofit/>
          </a:bodyPr>
          <a:lstStyle/>
          <a:p>
            <a:r>
              <a:rPr lang="en-US" sz="2700" dirty="0"/>
              <a:t>$305B spent online in 2014, 15% increase from 2013</a:t>
            </a:r>
            <a:r>
              <a:rPr lang="en-US" sz="27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8706" y="2842996"/>
            <a:ext cx="8459949" cy="2931914"/>
            <a:chOff x="298706" y="3358150"/>
            <a:chExt cx="8459949" cy="2931914"/>
          </a:xfrm>
        </p:grpSpPr>
        <p:grpSp>
          <p:nvGrpSpPr>
            <p:cNvPr id="13" name="Group 12"/>
            <p:cNvGrpSpPr/>
            <p:nvPr/>
          </p:nvGrpSpPr>
          <p:grpSpPr>
            <a:xfrm>
              <a:off x="642934" y="3358150"/>
              <a:ext cx="8115721" cy="2931914"/>
              <a:chOff x="642934" y="3332395"/>
              <a:chExt cx="8115721" cy="2931914"/>
            </a:xfrm>
          </p:grpSpPr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00678" y="3332395"/>
                <a:ext cx="2657977" cy="4491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spcBef>
                    <a:spcPts val="0"/>
                  </a:spcBef>
                  <a:buFontTx/>
                  <a:buNone/>
                </a:pP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[Source: Census data]</a:t>
                </a:r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934" y="3781557"/>
                <a:ext cx="8043866" cy="2482752"/>
              </a:xfrm>
              <a:prstGeom prst="rect">
                <a:avLst/>
              </a:prstGeom>
            </p:spPr>
          </p:pic>
        </p:grpSp>
        <p:sp>
          <p:nvSpPr>
            <p:cNvPr id="12" name="Content Placeholder 2"/>
            <p:cNvSpPr txBox="1">
              <a:spLocks/>
            </p:cNvSpPr>
            <p:nvPr/>
          </p:nvSpPr>
          <p:spPr>
            <a:xfrm rot="16200000">
              <a:off x="-525132" y="4636574"/>
              <a:ext cx="2096838" cy="4491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Helvetica Neue Light"/>
                  <a:ea typeface="+mn-ea"/>
                  <a:cs typeface="Helvetica Neue Light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Helvetica Neue Light"/>
                  <a:ea typeface="+mn-ea"/>
                  <a:cs typeface="Helvetica Neue Light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Helvetica Neue Light"/>
                  <a:ea typeface="+mn-ea"/>
                  <a:cs typeface="Helvetica Neue Light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Helvetica Neue Light"/>
                  <a:ea typeface="+mn-ea"/>
                  <a:cs typeface="Helvetica Neue Light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Helvetica Neue Light"/>
                  <a:ea typeface="+mn-ea"/>
                  <a:cs typeface="Helvetica Neue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>
                <a:spcBef>
                  <a:spcPts val="0"/>
                </a:spcBef>
                <a:buFontTx/>
                <a:buNone/>
              </a:pPr>
              <a:r>
                <a:rPr lang="en-US" sz="2000" b="1" dirty="0" smtClean="0">
                  <a:latin typeface="Arial" charset="0"/>
                  <a:ea typeface="Arial" charset="0"/>
                  <a:cs typeface="Arial" charset="0"/>
                </a:rPr>
                <a:t>Online purchases as a percentage of total sales</a:t>
              </a:r>
              <a:endParaRPr lang="en-US" sz="20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50" y="5823972"/>
            <a:ext cx="3457050" cy="4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9" y="1672389"/>
            <a:ext cx="4660934" cy="3884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389"/>
            <a:ext cx="4660934" cy="38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4" y="274638"/>
            <a:ext cx="8229600" cy="1143000"/>
          </a:xfrm>
        </p:spPr>
        <p:txBody>
          <a:bodyPr/>
          <a:lstStyle/>
          <a:p>
            <a:r>
              <a:rPr lang="en-US" dirty="0" smtClean="0"/>
              <a:t>Limited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0" y="1275347"/>
            <a:ext cx="6316579" cy="4737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10" y="1275347"/>
            <a:ext cx="6316579" cy="4737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09" y="1275347"/>
            <a:ext cx="6316579" cy="473743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62137" y="6012781"/>
            <a:ext cx="2875547" cy="5526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FontTx/>
              <a:buNone/>
            </a:pPr>
            <a:r>
              <a:rPr lang="en-US" dirty="0" smtClean="0"/>
              <a:t>5 Purchases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64403" y="5986586"/>
            <a:ext cx="3074069" cy="552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FontTx/>
              <a:buNone/>
            </a:pPr>
            <a:r>
              <a:rPr lang="en-US" dirty="0" smtClean="0"/>
              <a:t>9-11 Purchases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95221" y="6012948"/>
            <a:ext cx="3282617" cy="552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FontTx/>
              <a:buNone/>
            </a:pPr>
            <a:r>
              <a:rPr lang="en-US" dirty="0" smtClean="0"/>
              <a:t>28-32 Purchases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26" r="3301"/>
          <a:stretch/>
        </p:blipFill>
        <p:spPr>
          <a:xfrm>
            <a:off x="1121344" y="878422"/>
            <a:ext cx="3657600" cy="2238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0023" y="1127581"/>
            <a:ext cx="23663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Factors:</a:t>
            </a:r>
          </a:p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Demographic,</a:t>
            </a:r>
          </a:p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Temporal,</a:t>
            </a:r>
          </a:p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Social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3159" y="4167018"/>
            <a:ext cx="18068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Predicting</a:t>
            </a:r>
          </a:p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Purchases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049" y="3599482"/>
            <a:ext cx="3493743" cy="2403946"/>
          </a:xfrm>
          <a:prstGeom prst="rect">
            <a:avLst/>
          </a:prstGeom>
        </p:spPr>
      </p:pic>
      <p:sp>
        <p:nvSpPr>
          <p:cNvPr id="17" name="직사각형 9"/>
          <p:cNvSpPr/>
          <p:nvPr/>
        </p:nvSpPr>
        <p:spPr bwMode="auto">
          <a:xfrm>
            <a:off x="599890" y="566614"/>
            <a:ext cx="7020110" cy="298279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Calibri" charset="0"/>
              <a:ea typeface="굴림" charset="0"/>
              <a:cs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3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3622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Top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457200" y="1663174"/>
          <a:ext cx="82296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Helvetica Neue Light"/>
                          <a:cs typeface="Helvetica Neue Light"/>
                        </a:rPr>
                        <a:t>Item price</a:t>
                      </a:r>
                      <a:endParaRPr lang="en-US" sz="22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 Neue Light"/>
                          <a:cs typeface="Helvetica Neue Light"/>
                        </a:rPr>
                        <a:t>Most used class earlier</a:t>
                      </a:r>
                      <a:endParaRPr lang="en-US" sz="22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 Neue Light"/>
                          <a:cs typeface="Helvetica Neue Light"/>
                        </a:rPr>
                        <a:t>Number of</a:t>
                      </a:r>
                      <a:r>
                        <a:rPr lang="en-US" sz="2200" baseline="0" dirty="0" smtClean="0">
                          <a:latin typeface="Helvetica Neue Light"/>
                          <a:cs typeface="Helvetica Neue Light"/>
                        </a:rPr>
                        <a:t> &lt;$6 purchases</a:t>
                      </a:r>
                      <a:endParaRPr lang="en-US" sz="22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 Neue Light"/>
                          <a:cs typeface="Helvetica Neue Light"/>
                        </a:rPr>
                        <a:t>Median price of earlier purchases</a:t>
                      </a:r>
                      <a:endParaRPr lang="en-US" sz="22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>
            <p:extLst/>
          </p:nvPr>
        </p:nvGraphicFramePr>
        <p:xfrm>
          <a:off x="457200" y="3847208"/>
          <a:ext cx="82296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Helvetica Neue Light"/>
                          <a:cs typeface="Helvetica Neue Light"/>
                        </a:rPr>
                        <a:t>Purchase time</a:t>
                      </a:r>
                      <a:endParaRPr lang="en-US" sz="22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 Neue Light"/>
                          <a:cs typeface="Helvetica Neue Light"/>
                        </a:rPr>
                        <a:t>Number of earlier purchases</a:t>
                      </a:r>
                      <a:endParaRPr lang="en-US" sz="22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 Neue Light"/>
                          <a:cs typeface="Helvetica Neue Light"/>
                        </a:rPr>
                        <a:t>Median time between purchases</a:t>
                      </a:r>
                      <a:endParaRPr lang="en-US" sz="22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Helvetica Neue Light"/>
                          <a:cs typeface="Helvetica Neue Light"/>
                        </a:rPr>
                        <a:t>Time since the first purchase</a:t>
                      </a:r>
                      <a:endParaRPr lang="en-US" sz="220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7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 variations of items over time</a:t>
            </a:r>
          </a:p>
          <a:p>
            <a:r>
              <a:rPr lang="en-US" dirty="0" smtClean="0"/>
              <a:t>Analyzing and predicting the returns</a:t>
            </a:r>
          </a:p>
          <a:p>
            <a:r>
              <a:rPr lang="en-US" dirty="0"/>
              <a:t>Improving </a:t>
            </a:r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4544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25" y="1600200"/>
            <a:ext cx="8626642" cy="4525963"/>
          </a:xfrm>
        </p:spPr>
        <p:txBody>
          <a:bodyPr/>
          <a:lstStyle/>
          <a:p>
            <a:r>
              <a:rPr lang="en-US" dirty="0" smtClean="0"/>
              <a:t>Gender plays a significant role in offline shopping </a:t>
            </a:r>
            <a:r>
              <a:rPr lang="en-US" sz="2400" dirty="0" smtClean="0"/>
              <a:t>[Dholakia’99, Hayhoe’00]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Online shoppers are younger, wealthier, and more educated </a:t>
            </a:r>
            <a:r>
              <a:rPr lang="en-US" sz="2400" dirty="0" smtClean="0"/>
              <a:t>[Swinyard’11, Farag’07]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Prediction of online purchases has been conducted mostly using activity logs </a:t>
            </a:r>
            <a:r>
              <a:rPr lang="en-US" sz="2400" dirty="0" smtClean="0"/>
              <a:t>[Linden’03]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0" y="1417638"/>
            <a:ext cx="8229600" cy="493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Extracted data from email confirmations</a:t>
            </a:r>
          </a:p>
          <a:p>
            <a:pPr marL="0" indent="0">
              <a:buNone/>
            </a:pPr>
            <a:r>
              <a:rPr lang="en-US" dirty="0" smtClean="0"/>
              <a:t>Users who opted-in for research studies</a:t>
            </a:r>
          </a:p>
          <a:p>
            <a:endParaRPr lang="en-US" sz="2000" dirty="0" smtClean="0"/>
          </a:p>
          <a:p>
            <a:r>
              <a:rPr lang="en-US" sz="2800" dirty="0" smtClean="0"/>
              <a:t>Feb</a:t>
            </a:r>
            <a:r>
              <a:rPr lang="en-US" sz="2800" dirty="0"/>
              <a:t>-Sep 2014</a:t>
            </a:r>
          </a:p>
          <a:p>
            <a:r>
              <a:rPr lang="en-US" sz="2800" b="1" dirty="0" smtClean="0"/>
              <a:t>2.1M</a:t>
            </a:r>
            <a:r>
              <a:rPr lang="en-US" sz="2800" dirty="0" smtClean="0"/>
              <a:t> users</a:t>
            </a:r>
          </a:p>
          <a:p>
            <a:r>
              <a:rPr lang="en-US" sz="2800" b="1" dirty="0" smtClean="0"/>
              <a:t>121M</a:t>
            </a:r>
            <a:r>
              <a:rPr lang="en-US" sz="2800" dirty="0" smtClean="0"/>
              <a:t> purchases</a:t>
            </a:r>
          </a:p>
          <a:p>
            <a:r>
              <a:rPr lang="en-US" sz="2800" b="1" dirty="0" smtClean="0"/>
              <a:t>5.1B</a:t>
            </a:r>
            <a:r>
              <a:rPr lang="en-US" sz="2800" dirty="0" smtClean="0"/>
              <a:t> dollars</a:t>
            </a:r>
          </a:p>
          <a:p>
            <a:r>
              <a:rPr lang="en-US" sz="2800" dirty="0" smtClean="0"/>
              <a:t>Demographics</a:t>
            </a:r>
          </a:p>
          <a:p>
            <a:pPr lvl="1"/>
            <a:r>
              <a:rPr lang="en-US" sz="2400" dirty="0" smtClean="0"/>
              <a:t>age, gender, zip 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online-shopping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02" y="2998249"/>
            <a:ext cx="4488595" cy="29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3815" y="1127581"/>
            <a:ext cx="23663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Factors</a:t>
            </a:r>
            <a:r>
              <a:rPr lang="en-US" sz="2800" dirty="0" smtClean="0">
                <a:latin typeface="Helvetica Neue Light"/>
                <a:cs typeface="Helvetica Neue Light"/>
              </a:rPr>
              <a:t>:</a:t>
            </a:r>
          </a:p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Demographic,</a:t>
            </a:r>
          </a:p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Temporal,</a:t>
            </a:r>
          </a:p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Social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2992" y="4167018"/>
            <a:ext cx="1987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Predicting</a:t>
            </a:r>
          </a:p>
          <a:p>
            <a:pPr algn="ctr"/>
            <a:r>
              <a:rPr lang="en-US" sz="2800" b="1" dirty="0" smtClean="0">
                <a:latin typeface="Helvetica Neue"/>
                <a:cs typeface="Helvetica Neue"/>
              </a:rPr>
              <a:t>Purchases</a:t>
            </a:r>
            <a:endParaRPr lang="en-US" sz="2800" b="1" dirty="0">
              <a:latin typeface="Helvetica Neue"/>
              <a:cs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predi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28" y="3461022"/>
            <a:ext cx="2569326" cy="2974708"/>
          </a:xfrm>
          <a:prstGeom prst="rect">
            <a:avLst/>
          </a:prstGeom>
        </p:spPr>
      </p:pic>
      <p:pic>
        <p:nvPicPr>
          <p:cNvPr id="5" name="Picture 4" descr="Demographi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6" y="480914"/>
            <a:ext cx="3640236" cy="25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2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161"/>
            <a:ext cx="8229600" cy="1143000"/>
          </a:xfrm>
        </p:spPr>
        <p:txBody>
          <a:bodyPr/>
          <a:lstStyle/>
          <a:p>
            <a:r>
              <a:rPr lang="en-US" dirty="0" smtClean="0"/>
              <a:t>Who are the online shoppers?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70635" y="6055900"/>
            <a:ext cx="7435516" cy="760079"/>
          </a:xfrm>
        </p:spPr>
        <p:txBody>
          <a:bodyPr>
            <a:normAutofit fontScale="85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% of online shoppers: men: 30% women:39%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3" y="936548"/>
            <a:ext cx="6825803" cy="5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94" y="997732"/>
            <a:ext cx="6729211" cy="5046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98"/>
            <a:ext cx="8229600" cy="1143000"/>
          </a:xfrm>
        </p:spPr>
        <p:txBody>
          <a:bodyPr/>
          <a:lstStyle/>
          <a:p>
            <a:r>
              <a:rPr lang="en-US" dirty="0" smtClean="0"/>
              <a:t>Who spends more money?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4242" y="5928729"/>
            <a:ext cx="7435516" cy="760079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Median: men: $15 women: $13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"/>
            <a:ext cx="8229600" cy="1143000"/>
          </a:xfrm>
        </p:spPr>
        <p:txBody>
          <a:bodyPr/>
          <a:lstStyle/>
          <a:p>
            <a:r>
              <a:rPr lang="en-US" dirty="0" smtClean="0"/>
              <a:t>Role of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8" y="885280"/>
            <a:ext cx="6812923" cy="510969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51284" y="5778833"/>
            <a:ext cx="6641432" cy="760079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/>
              <a:t>Amount of money spent online is highly correlated with income.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535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"/>
            <a:ext cx="8229600" cy="1143000"/>
          </a:xfrm>
        </p:spPr>
        <p:txBody>
          <a:bodyPr/>
          <a:lstStyle/>
          <a:p>
            <a:r>
              <a:rPr lang="en-US" dirty="0"/>
              <a:t>Daily and Weekly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93C7-95D8-FE4B-98DC-A532D7E28D1C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3278" y="5299415"/>
            <a:ext cx="7435516" cy="1061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dirty="0" smtClean="0"/>
              <a:t>More purchases happen early afternoons and first days of the week.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4" y="1453532"/>
            <a:ext cx="4498846" cy="3749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" y="1453532"/>
            <a:ext cx="4498846" cy="37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18618</TotalTime>
  <Words>660</Words>
  <Application>Microsoft Office PowerPoint</Application>
  <PresentationFormat>On-screen Show (4:3)</PresentationFormat>
  <Paragraphs>172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맑은 고딕</vt:lpstr>
      <vt:lpstr>Arial</vt:lpstr>
      <vt:lpstr>Calibri</vt:lpstr>
      <vt:lpstr>굴림</vt:lpstr>
      <vt:lpstr>Helvetica Neue</vt:lpstr>
      <vt:lpstr>Helvetica Neue Light</vt:lpstr>
      <vt:lpstr>ＭＳ Ｐゴシック</vt:lpstr>
      <vt:lpstr>Office Theme</vt:lpstr>
      <vt:lpstr>Portrait of an Online Shopper: Understanding and Predicting Consumer Behavior</vt:lpstr>
      <vt:lpstr>Online Shopping is on the Rise</vt:lpstr>
      <vt:lpstr>Related work</vt:lpstr>
      <vt:lpstr>Online Shopping</vt:lpstr>
      <vt:lpstr>PowerPoint Presentation</vt:lpstr>
      <vt:lpstr>Who are the online shoppers?</vt:lpstr>
      <vt:lpstr>Who spends more money?</vt:lpstr>
      <vt:lpstr>Role of Income</vt:lpstr>
      <vt:lpstr>Daily and Weekly Patterns</vt:lpstr>
      <vt:lpstr>Limited Budget</vt:lpstr>
      <vt:lpstr>Limited Budget</vt:lpstr>
      <vt:lpstr>Role of Social Interactions</vt:lpstr>
      <vt:lpstr>Prediction</vt:lpstr>
      <vt:lpstr>Prediction Results</vt:lpstr>
      <vt:lpstr>Summary</vt:lpstr>
      <vt:lpstr>Thanks!</vt:lpstr>
      <vt:lpstr>Motivation</vt:lpstr>
      <vt:lpstr>Who makes more purchases?</vt:lpstr>
      <vt:lpstr>Who makes more expensive purchases?</vt:lpstr>
      <vt:lpstr>Role of Income</vt:lpstr>
      <vt:lpstr>Limited Budget</vt:lpstr>
      <vt:lpstr>PowerPoint Presentation</vt:lpstr>
      <vt:lpstr>Top Features</vt:lpstr>
      <vt:lpstr>Future Work</vt:lpstr>
    </vt:vector>
  </TitlesOfParts>
  <Company>USC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Cognitive Constraints on Online Behavior</dc:title>
  <dc:creator>Farshad Kooti</dc:creator>
  <cp:lastModifiedBy>Nemanja Djuric</cp:lastModifiedBy>
  <cp:revision>453</cp:revision>
  <dcterms:created xsi:type="dcterms:W3CDTF">2015-11-08T19:15:28Z</dcterms:created>
  <dcterms:modified xsi:type="dcterms:W3CDTF">2016-02-22T05:22:54Z</dcterms:modified>
</cp:coreProperties>
</file>